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6" r:id="rId2"/>
    <p:sldId id="274" r:id="rId3"/>
    <p:sldId id="275" r:id="rId4"/>
    <p:sldId id="257" r:id="rId5"/>
    <p:sldId id="270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68" d="100"/>
          <a:sy n="68" d="100"/>
        </p:scale>
        <p:origin x="145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D6437-CF4A-4D7C-B959-71E0D64BC3F2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819B4-818B-4741-A1BB-A9B6EC63EB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/>
              <a:t>ВОЗРАСТНЫЕ ОСОБЕННОСТИ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819B4-818B-4741-A1BB-A9B6EC63EB93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819B4-818B-4741-A1BB-A9B6EC63EB93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819B4-818B-4741-A1BB-A9B6EC63EB93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819B4-818B-4741-A1BB-A9B6EC63EB9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819B4-818B-4741-A1BB-A9B6EC63EB93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819B4-818B-4741-A1BB-A9B6EC63EB9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819B4-818B-4741-A1BB-A9B6EC63EB93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428652"/>
            <a:ext cx="12692066" cy="74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86000" y="2000240"/>
            <a:ext cx="5572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5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Arial" pitchFamily="34" charset="0"/>
                <a:ea typeface="Times New Roman" pitchFamily="18" charset="0"/>
              </a:rPr>
              <a:t>                 </a:t>
            </a:r>
            <a:endParaRPr lang="ru-RU" sz="2800" dirty="0"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69033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15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atin typeface="Arial" pitchFamily="34" charset="0"/>
                <a:ea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1571612"/>
            <a:ext cx="77867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5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 pitchFamily="34" charset="0"/>
                <a:ea typeface="Times New Roman" pitchFamily="18" charset="0"/>
              </a:rPr>
              <a:t>              </a:t>
            </a:r>
          </a:p>
          <a:p>
            <a:pPr lvl="0" indent="15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Arial" pitchFamily="34" charset="0"/>
                <a:ea typeface="Times New Roman" pitchFamily="18" charset="0"/>
              </a:rPr>
              <a:t>         </a:t>
            </a:r>
          </a:p>
          <a:p>
            <a:pPr lvl="0" indent="15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Arial" pitchFamily="34" charset="0"/>
                <a:ea typeface="Times New Roman" pitchFamily="18" charset="0"/>
              </a:rPr>
              <a:t>               Паспорт группы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+mn-cs"/>
              </a:rPr>
              <a:t> № 6</a:t>
            </a:r>
            <a:r>
              <a:rPr lang="ru-RU" sz="2400" b="1" dirty="0">
                <a:latin typeface="Arial" pitchFamily="34" charset="0"/>
                <a:ea typeface="Times New Roman" pitchFamily="18" charset="0"/>
              </a:rPr>
              <a:t>                </a:t>
            </a:r>
          </a:p>
          <a:p>
            <a:pPr lvl="0" indent="15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Arial" pitchFamily="34" charset="0"/>
                <a:ea typeface="Times New Roman" pitchFamily="18" charset="0"/>
              </a:rPr>
              <a:t>                   ранний возраст, от 1 до 2 лет </a:t>
            </a:r>
            <a:endParaRPr lang="ru-RU" sz="1100" dirty="0">
              <a:latin typeface="Arial" pitchFamily="34" charset="0"/>
            </a:endParaRPr>
          </a:p>
          <a:p>
            <a:pPr lvl="0" indent="158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Arial" pitchFamily="34" charset="0"/>
                <a:ea typeface="Times New Roman" pitchFamily="18" charset="0"/>
              </a:rPr>
              <a:t>       </a:t>
            </a:r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 descr="https://i.mycdn.me/image?t=3&amp;bid=590266299898&amp;id=590266299898&amp;plc=WEB&amp;tkn=*bdNDPi0IlZWrZ-PiFoTsekejx9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4024"/>
          </a:xfrm>
          <a:prstGeom prst="rect">
            <a:avLst/>
          </a:prstGeom>
        </p:spPr>
      </p:pic>
      <p:pic>
        <p:nvPicPr>
          <p:cNvPr id="3" name="image19.png" descr="http://nfdou52.edumsko.ru/uploads/2000/1420/section/80913/05081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438" y="214290"/>
            <a:ext cx="4288169" cy="3355848"/>
          </a:xfrm>
          <a:prstGeom prst="rect">
            <a:avLst/>
          </a:prstGeom>
        </p:spPr>
      </p:pic>
      <p:pic>
        <p:nvPicPr>
          <p:cNvPr id="4" name="image18.png" descr="C:\Documents and Settings\Admin\Local Settings\Temporary Internet Files\Content.Word\IMG_20191203_18463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4397071" cy="5780599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4214818"/>
            <a:ext cx="3286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Даже маленький ребёнок, </a:t>
            </a: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умеющий читать, </a:t>
            </a: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Только выйдет из пелёнок</a:t>
            </a: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Просит книжку показать.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3643314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" pitchFamily="34" charset="0"/>
                <a:ea typeface="Times New Roman" pitchFamily="18" charset="0"/>
              </a:rPr>
              <a:t>Центр «Книжкин дом»</a:t>
            </a:r>
            <a:endParaRPr lang="ru-RU" sz="90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 descr="https://i.mycdn.me/image?t=3&amp;bid=590266299898&amp;id=590266299898&amp;plc=WEB&amp;tkn=*bdNDPi0IlZWrZ-PiFoTsekejx9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7" y="-142900"/>
            <a:ext cx="9140853" cy="6854025"/>
          </a:xfrm>
          <a:prstGeom prst="rect">
            <a:avLst/>
          </a:prstGeom>
        </p:spPr>
      </p:pic>
      <p:pic>
        <p:nvPicPr>
          <p:cNvPr id="3" name="image20.png" descr="C:\Documents and Settings\Admin\Local Settings\Temporary Internet Files\Content.Word\IMG_20191030_18451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9124" y="857232"/>
            <a:ext cx="3571900" cy="4000528"/>
          </a:xfrm>
          <a:prstGeom prst="rect">
            <a:avLst/>
          </a:prstGeom>
        </p:spPr>
      </p:pic>
      <p:pic>
        <p:nvPicPr>
          <p:cNvPr id="4" name="image21.png" descr="C:\Documents and Settings\Admin\Local Settings\Temporary Internet Files\Content.Word\IMG_20170530_10534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4414" y="2357430"/>
            <a:ext cx="3429024" cy="3935277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28596" y="500042"/>
            <a:ext cx="385765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Центр музыки «Играем вместе»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зале музыка играет,</a:t>
            </a:r>
            <a:endParaRPr kumimoji="0" lang="ru-RU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Значит, пляшем и поём,</a:t>
            </a:r>
            <a:endParaRPr kumimoji="0" lang="ru-RU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Тот, кто ходит в садик, знает -</a:t>
            </a:r>
            <a:endParaRPr kumimoji="0" lang="ru-RU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мы весело живём.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 descr="https://i.mycdn.me/image?t=3&amp;bid=590266299898&amp;id=590266299898&amp;plc=WEB&amp;tkn=*bdNDPi0IlZWrZ-PiFoTsekejx9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76"/>
            <a:ext cx="9144000" cy="6854024"/>
          </a:xfrm>
          <a:prstGeom prst="rect">
            <a:avLst/>
          </a:prstGeom>
        </p:spPr>
      </p:pic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642910" y="642918"/>
            <a:ext cx="8108974" cy="5376877"/>
            <a:chOff x="168" y="196"/>
            <a:chExt cx="14176" cy="9788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8" y="196"/>
              <a:ext cx="7424" cy="9788"/>
            </a:xfrm>
            <a:prstGeom prst="rect">
              <a:avLst/>
            </a:prstGeom>
            <a:noFill/>
          </p:spPr>
        </p:pic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96" y="3187"/>
              <a:ext cx="6748" cy="6797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5715008" y="1071546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Центр «Юного театрала»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 descr="https://i.mycdn.me/image?t=3&amp;bid=590266299898&amp;id=590266299898&amp;plc=WEB&amp;tkn=*bdNDPi0IlZWrZ-PiFoTsekejx9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88"/>
            <a:ext cx="9144000" cy="6854024"/>
          </a:xfrm>
          <a:prstGeom prst="rect">
            <a:avLst/>
          </a:prstGeom>
        </p:spPr>
      </p:pic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66675" y="160338"/>
            <a:ext cx="9042400" cy="6537325"/>
            <a:chOff x="104" y="252"/>
            <a:chExt cx="14240" cy="10296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24" y="3236"/>
              <a:ext cx="5268" cy="7312"/>
            </a:xfrm>
            <a:prstGeom prst="rect">
              <a:avLst/>
            </a:prstGeom>
            <a:noFill/>
          </p:spPr>
        </p:pic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4" y="252"/>
              <a:ext cx="4228" cy="10296"/>
            </a:xfrm>
            <a:prstGeom prst="rect">
              <a:avLst/>
            </a:prstGeom>
            <a:noFill/>
          </p:spPr>
        </p:pic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68" y="5904"/>
              <a:ext cx="6076" cy="4644"/>
            </a:xfrm>
            <a:prstGeom prst="rect">
              <a:avLst/>
            </a:prstGeom>
            <a:noFill/>
          </p:spPr>
        </p:pic>
      </p:grpSp>
      <p:pic>
        <p:nvPicPr>
          <p:cNvPr id="22538" name="image2.jpeg" descr="https://i.mycdn.me/image?t=3&amp;bid=590266299898&amp;id=590266299898&amp;plc=WEB&amp;tkn=*bdNDPi0IlZWrZ-PiFoTsekejx9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1000156"/>
            <a:ext cx="9858444" cy="8215322"/>
          </a:xfrm>
          <a:prstGeom prst="rect">
            <a:avLst/>
          </a:prstGeom>
          <a:noFill/>
        </p:spPr>
      </p:pic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285720" y="-91"/>
            <a:ext cx="8644077" cy="6358049"/>
            <a:chOff x="491" y="2070"/>
            <a:chExt cx="12786" cy="8478"/>
          </a:xfrm>
        </p:grpSpPr>
        <p:pic>
          <p:nvPicPr>
            <p:cNvPr id="22537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87" y="3627"/>
              <a:ext cx="4452" cy="6921"/>
            </a:xfrm>
            <a:prstGeom prst="rect">
              <a:avLst/>
            </a:prstGeom>
            <a:noFill/>
          </p:spPr>
        </p:pic>
        <p:pic>
          <p:nvPicPr>
            <p:cNvPr id="22536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1" y="2070"/>
              <a:ext cx="3841" cy="8478"/>
            </a:xfrm>
            <a:prstGeom prst="rect">
              <a:avLst/>
            </a:prstGeom>
            <a:noFill/>
          </p:spPr>
        </p:pic>
        <p:pic>
          <p:nvPicPr>
            <p:cNvPr id="22535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39" y="5904"/>
              <a:ext cx="4438" cy="4644"/>
            </a:xfrm>
            <a:prstGeom prst="rect">
              <a:avLst/>
            </a:prstGeom>
            <a:noFill/>
          </p:spPr>
        </p:pic>
      </p:grpSp>
      <p:sp>
        <p:nvSpPr>
          <p:cNvPr id="22539" name="Rectangle 11"/>
          <p:cNvSpPr>
            <a:spLocks noChangeArrowheads="1"/>
          </p:cNvSpPr>
          <p:nvPr/>
        </p:nvSpPr>
        <p:spPr bwMode="auto">
          <a:xfrm flipV="1">
            <a:off x="0" y="-2143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4714875" y="-571528"/>
            <a:ext cx="44291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Продолжаем мы играть</a:t>
            </a:r>
            <a:endParaRPr kumimoji="0" lang="ru-RU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Взрослых в играх повторять.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Дочек быстро уложить,</a:t>
            </a:r>
            <a:endParaRPr kumimoji="0" lang="ru-RU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парикмахеру сходить,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потом в магазин,</a:t>
            </a:r>
            <a:endParaRPr kumimoji="0" lang="ru-RU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продукты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закупить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.jpeg" descr="https://i.mycdn.me/image?t=3&amp;bid=590266299898&amp;id=590266299898&amp;plc=WEB&amp;tkn=*bdNDPi0IlZWrZ-PiFoTsekejx9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00098" y="-428652"/>
            <a:ext cx="9644098" cy="7831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C:\WINDOWS\Temp\Rar$DIa0.189\IMG-20220803-WA01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371477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428728" y="0"/>
            <a:ext cx="771527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endParaRPr lang="ru-RU" sz="16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Баю-баюшки-баю,</a:t>
            </a:r>
            <a:endParaRPr lang="ru-RU" sz="10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ложися на краю.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Придет серенький волчок,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ухватит за бочок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потащит во лесок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ракитовый кусток.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Баю-баюшки-баю,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ложися на краю.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Баю-бай-бай!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6963" algn="l"/>
                <a:tab pos="4552950" algn="ctr"/>
              </a:tabLst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Баю-бай-бай!</a:t>
            </a:r>
          </a:p>
        </p:txBody>
      </p:sp>
      <p:pic>
        <p:nvPicPr>
          <p:cNvPr id="6" name="Рисунок 5" descr="C:\Documents and Settings\User\Рабочий стол\rebenokvkrovatke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357694"/>
            <a:ext cx="2286016" cy="17145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rebenokvkrovatke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928670"/>
            <a:ext cx="1838547" cy="15716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AutoShape 2" descr="C:\Documents and Settings\User\%D0%A0%D0%B0%D0%B1%D0%BE%D1%87%D0%B8%D0%B9 %D1%81%D1%82%D0%BE%D0%BB\IMG_20230912_1224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C:\Documents and Settings\User\%D0%A0%D0%B0%D0%B1%D0%BE%D1%87%D0%B8%D0%B9 %D1%81%D1%82%D0%BE%D0%BB\IMG_20230912_1224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AutoShape 6" descr="C:\Documents and Settings\User\%D0%A0%D0%B0%D0%B1%D0%BE%D1%87%D0%B8%D0%B9 %D1%81%D1%82%D0%BE%D0%BB\IMG_20230912_1224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C:\Documents and Settings\User\Рабочий стол\IMG_20230912_1315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57166"/>
            <a:ext cx="3000396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 descr="https://i.mycdn.me/image?t=3&amp;bid=590266299898&amp;id=590266299898&amp;plc=WEB&amp;tkn=*bdNDPi0IlZWrZ-PiFoTsekejx9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642974" y="0"/>
            <a:ext cx="10001288" cy="7061550"/>
          </a:xfrm>
          <a:prstGeom prst="rect">
            <a:avLst/>
          </a:prstGeo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3" name="Рисунок 2" descr="C:\WINDOWS\Temp\Rar$DIa0.460\IMG-20220803-WA013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428736"/>
            <a:ext cx="3417318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982E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Documents and Settings\User\Рабочий стол\detskiedlyaoformleniya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00034" y="2786058"/>
            <a:ext cx="3214710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357818" y="642918"/>
            <a:ext cx="36433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Центр «Строители»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85786" y="357166"/>
            <a:ext cx="507206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52950" algn="ctr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кубики наши, 	</a:t>
            </a:r>
            <a:endParaRPr kumimoji="0" lang="ru-RU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52950" algn="ctr"/>
              </a:tabLst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52950" algn="ctr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строим дома. </a:t>
            </a:r>
            <a:endParaRPr kumimoji="0" lang="ru-RU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52950" algn="ctr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Ты тоже научишься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52950" algn="ctr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Строить сама</a:t>
            </a:r>
            <a:r>
              <a:rPr kumimoji="0" lang="ru-RU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2.jpeg" descr="https://i.mycdn.me/image?t=3&amp;bid=590266299898&amp;id=590266299898&amp;plc=WEB&amp;tkn=*bdNDPi0IlZWrZ-PiFoTsekejx9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28660" y="0"/>
            <a:ext cx="9929883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14414" y="1285860"/>
            <a:ext cx="728667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>
                <a:ln>
                  <a:noFill/>
                </a:ln>
                <a:solidFill>
                  <a:srgbClr val="0A5294"/>
                </a:solidFill>
                <a:effectLst/>
                <a:latin typeface="Arial" pitchFamily="34" charset="0"/>
                <a:ea typeface="Times New Roman" pitchFamily="18" charset="0"/>
              </a:rPr>
              <a:t>Всем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>
                <a:ln>
                  <a:noFill/>
                </a:ln>
                <a:solidFill>
                  <a:srgbClr val="0A5294"/>
                </a:solidFill>
                <a:effectLst/>
                <a:latin typeface="Arial" pitchFamily="34" charset="0"/>
                <a:ea typeface="Times New Roman" pitchFamily="18" charset="0"/>
              </a:rPr>
              <a:t>спасибо за внимание!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>
                <a:ln>
                  <a:noFill/>
                </a:ln>
                <a:solidFill>
                  <a:srgbClr val="0A5294"/>
                </a:solidFill>
                <a:effectLst/>
                <a:latin typeface="Arial" pitchFamily="34" charset="0"/>
                <a:ea typeface="Times New Roman" pitchFamily="18" charset="0"/>
              </a:rPr>
              <a:t>Ждем вас в гости,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>
                <a:ln>
                  <a:noFill/>
                </a:ln>
                <a:solidFill>
                  <a:srgbClr val="0A5294"/>
                </a:solidFill>
                <a:effectLst/>
                <a:latin typeface="Arial" pitchFamily="34" charset="0"/>
                <a:ea typeface="Times New Roman" pitchFamily="18" charset="0"/>
              </a:rPr>
              <a:t> До свиданья!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image2.jpeg" descr="https://i.mycdn.me/image?t=3&amp;bid=590266299898&amp;id=590266299898&amp;plc=WEB&amp;tkn=*bdNDPi0IlZWrZ-PiFoTsekejx9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14346" y="0"/>
            <a:ext cx="10001320" cy="6897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572000" y="3357562"/>
            <a:ext cx="4786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           </a:t>
            </a:r>
          </a:p>
          <a:p>
            <a:endParaRPr lang="ru-RU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644098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Возрастные особенности детей от 1 до 2 лет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Раннее детств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особый период становления органов и систем и, прежде всего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функций мозга. В этом возрасте ребенок при помощи взрослого усваивает основные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способы использования предметов. У него начинает активно развиваться предметная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деятельность.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Продолжается развитие всех органов и физиологических систем, совершенствуются их функции. Ребенок становится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более подвижным и самостоятельным (позиция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сам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 Это требует от взрослого особого внимания к обеспечению его безопасности. Расширяется круг общения за счет менее знакомых взрослых и сверстников. Общение, овладение предметными действиями приводит ребенка к активному освоению языка, подготавливает его к игре. Под влиянием предметной деятельности, общения и игры в раннем возрасте развиваются восприятие, мышление, память и другие познавательные процессы.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Прямо хождение, речевое общение и предметная деятельность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основные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достижения данного возраста. Овладение речью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главное новообразование раннего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возраста. Ребенок в 1,5-2 года должен уметь: ходить самостоятельно; нести что-то в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руках, тянуть или что-то толкать; поднимать ногу на ступеньку; строить из 2-4 кубиков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пирамидку; самостоятельно кушать; частично развеваться без помощи взрослых;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подражать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действиям взрослых (читать книгу, разговаривать по телефону; смотреть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телевизор и т.д.) Дети   комбинируют  слова, объединяя их в небольшие двух-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трехсловные фразы, причем от таких фраз до целостных предложений они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прогрессируют довольно быстро. Вторая половина второго года жизни ребенка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характеризуется переходом к активной самостоятельной речи, направленной на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управление поведением окружающих людей и на овладение собственным поведением;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1,6-1,8 лет у ребенка развивается только понимание речи при еще весьма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незначительном при росте активного словаря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image2.jpeg" descr="https://i.mycdn.me/image?t=3&amp;bid=590266299898&amp;id=590266299898&amp;plc=WEB&amp;tkn=*bdNDPi0IlZWrZ-PiFoTsekejx9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85784" y="0"/>
            <a:ext cx="9429784" cy="6897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572000" y="3357562"/>
            <a:ext cx="4786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           </a:t>
            </a:r>
          </a:p>
          <a:p>
            <a:endParaRPr lang="ru-RU" dirty="0"/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549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втором году жизни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резко возрастает интерес ребенка к окружающему его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миру. Ребенок все хочет узнать, потрогать, увидеть, услышать. Особенно его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интересуют названия предметов и явлений, и он то и дело задает взрослым вопрос: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это?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К двум годам нормально развивающийся ребенок понимает значения практически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всех слов, относящихся к окружающим его предметам. Этому способствует постоянное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разнообразное общение взрослых с ребенком. Большинство детей к двухлетнему возрасту имеют четкое представление о назначении окружающих их предметов домашнего обихода и личной гигиены, правильно их используют.  На втором году жизни ребенок воспроизводит действия взрослых с предметами, у него появляются предметные игры-подражания. К двум годам дети могут играть в элементарные логические и тематические игры, способны составлять план действий на сравнительно небольшой промежуток времени.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Главные цели взрослого в отношении ребенка раннего возраста: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организовывать предметную деятельность;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обеспечивать полноценное физическое, в том числе двигательное развитие;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формировать речь.</a:t>
            </a:r>
            <a:endParaRPr kumimoji="0" lang="ru-RU" sz="1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Ведущая деятельность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предметная.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Действуя с предметами, ребенок второго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 жизни открывает для себя их физические (величину, форму, цвет) и динамические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свойства, пространственные отношения (близко, далеко), разделение целого на части и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составление целого из частей (разбирает и собирает пирамидку, матрешку). Однако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сколько бы ребенок ни действовал с предметами, он самостоятельно никогда не откроет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общественно выработанных способов их употребления: ложкой едят, мешают кашу,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полотенцем вытирают руки, карандашом рисуют и т.д. Назначение предмета, способ его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употребления открывает ребенку взрослый.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image2.jpeg" descr="https://i.mycdn.me/image?t=3&amp;bid=590266299898&amp;id=590266299898&amp;plc=WEB&amp;tkn=*bdNDPi0IlZWrZ-PiFoTsekejx9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572628" cy="7274924"/>
          </a:xfrm>
          <a:prstGeom prst="rect">
            <a:avLst/>
          </a:prstGeom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23436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3286124"/>
            <a:ext cx="62865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группы: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Самойлова Валентина Ивановна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Младший воспитатель: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Тисова Елена Николаевна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Музыкальный руководитель: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Алдошина Валентина Евгеньевна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786314" y="428604"/>
            <a:ext cx="4000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 pitchFamily="34" charset="0"/>
                <a:ea typeface="Times New Roman" pitchFamily="18" charset="0"/>
              </a:rPr>
              <a:t> </a:t>
            </a:r>
            <a:endParaRPr lang="ru-RU" sz="1050" dirty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latin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86314" y="428604"/>
            <a:ext cx="4357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Заходя в детский сад - улыбнитесь!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Здесь встречают сотрудники вас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В мир фантазий детей окунитесь!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Много сверстников в группе у нас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Documents and Settings\User\Рабочий стол\Screenshot_20220721_0751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214422"/>
            <a:ext cx="1928826" cy="264320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42910" y="142852"/>
            <a:ext cx="371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Муниципальное казённое дошкольное  образовательное учреждение 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«Детский сад №3» «Аленький цветочек»</a:t>
            </a:r>
          </a:p>
        </p:txBody>
      </p:sp>
      <p:pic>
        <p:nvPicPr>
          <p:cNvPr id="15" name="Рисунок 14" descr="C:\Documents and Settings\User\Рабочий стол\IMG_20230912_1224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2071678"/>
            <a:ext cx="4286280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jpeg" descr="https://i.mycdn.me/image?t=3&amp;bid=590266299898&amp;id=590266299898&amp;plc=WEB&amp;tkn=*bdNDPi0IlZWrZ-PiFoTsekejx9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14412" y="0"/>
            <a:ext cx="10144196" cy="7068338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57225" y="1000107"/>
          <a:ext cx="7000924" cy="5303161"/>
        </p:xfrm>
        <a:graphic>
          <a:graphicData uri="http://schemas.openxmlformats.org/drawingml/2006/table">
            <a:tbl>
              <a:tblPr/>
              <a:tblGrid>
                <a:gridCol w="3500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0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8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               Параметры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Характеристики параметров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Общая площадь (кв.м.)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52,4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Освещение естественное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 окна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Освещение искусственное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люминесцентные лампы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Уровень освещённости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норма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Наличие системы пожарной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безопасности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имеется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Наличие системы отопления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имеется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Возможность проветривания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помещения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имеется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Поверхность пола (удобная для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обработки)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имеется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785918" y="0"/>
            <a:ext cx="735808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Технические характеристики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image2.jpeg" descr="https://i.mycdn.me/image?t=3&amp;bid=590266299898&amp;id=590266299898&amp;plc=WEB&amp;tkn=*bdNDPi0IlZWrZ-PiFoTsekejx9E">
            <a:extLst>
              <a:ext uri="{FF2B5EF4-FFF2-40B4-BE49-F238E27FC236}">
                <a16:creationId xmlns:a16="http://schemas.microsoft.com/office/drawing/2014/main" id="{960A998A-D683-486D-8644-7A53E19A6F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684584" y="0"/>
            <a:ext cx="10144196" cy="7068338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36CA7E5-832E-45C7-A32F-552A58CDF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711804"/>
              </p:ext>
            </p:extLst>
          </p:nvPr>
        </p:nvGraphicFramePr>
        <p:xfrm>
          <a:off x="287228" y="1124745"/>
          <a:ext cx="3852723" cy="5141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8590">
                  <a:extLst>
                    <a:ext uri="{9D8B030D-6E8A-4147-A177-3AD203B41FA5}">
                      <a16:colId xmlns:a16="http://schemas.microsoft.com/office/drawing/2014/main" val="4063352363"/>
                    </a:ext>
                  </a:extLst>
                </a:gridCol>
                <a:gridCol w="1547249">
                  <a:extLst>
                    <a:ext uri="{9D8B030D-6E8A-4147-A177-3AD203B41FA5}">
                      <a16:colId xmlns:a16="http://schemas.microsoft.com/office/drawing/2014/main" val="4038730953"/>
                    </a:ext>
                  </a:extLst>
                </a:gridCol>
                <a:gridCol w="1546884">
                  <a:extLst>
                    <a:ext uri="{9D8B030D-6E8A-4147-A177-3AD203B41FA5}">
                      <a16:colId xmlns:a16="http://schemas.microsoft.com/office/drawing/2014/main" val="882327938"/>
                    </a:ext>
                  </a:extLst>
                </a:gridCol>
              </a:tblGrid>
              <a:tr h="516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Время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Режимные моменты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Содержания образовательной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работы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812278771"/>
                  </a:ext>
                </a:extLst>
              </a:tr>
              <a:tr h="260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07.00-08.20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Приём детей «Мы рады видеть вас!»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Индивидуальная работа с детьми. Беседы с родителями.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2829024673"/>
                  </a:ext>
                </a:extLst>
              </a:tr>
              <a:tr h="330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08.20-09.15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Подготовка к завтраку, завтрак «Моем чисто, чисто».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Воспитание культурно-гигиенических навыков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2327893980"/>
                  </a:ext>
                </a:extLst>
              </a:tr>
              <a:tr h="381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09.15-09.35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Организация образовательной деятельности</a:t>
                      </a:r>
                      <a:endParaRPr lang="ru-RU" dirty="0"/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Играя, обучаюсь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4038334653"/>
                  </a:ext>
                </a:extLst>
              </a:tr>
              <a:tr h="260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09.45.-10.00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Второй завтрак.</a:t>
                      </a:r>
                      <a:endParaRPr lang="ru-RU" dirty="0"/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Обучение культуре приёма пищи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704634273"/>
                  </a:ext>
                </a:extLst>
              </a:tr>
              <a:tr h="403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10.00-10.20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Подготовка к прогулке «Я умею одеваться»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Обучение навыкам самообслуживания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3987394638"/>
                  </a:ext>
                </a:extLst>
              </a:tr>
              <a:tr h="394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10.20-11.10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Прогулка «Гуляй, да присматривайся»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Наблюдение, беседы, двигательная активность, индивидуальная работа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764110800"/>
                  </a:ext>
                </a:extLst>
              </a:tr>
              <a:tr h="528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11.10-11.30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Возвращение с прогулки, водные процедуры «Умывайся не ленись, чистым за обед садись»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Воспитание культурно –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гигиенических навыков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3929072169"/>
                  </a:ext>
                </a:extLst>
              </a:tr>
              <a:tr h="260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11.30-12.00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Обед «Приятного аппетита»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Обучение культуре приёма пищи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1685785848"/>
                  </a:ext>
                </a:extLst>
              </a:tr>
              <a:tr h="394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12.00-15.00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Подготовка ко сну. Дневной сон «Закрываем глазки, нам приснится сказка»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Создания благоприятной обстановки для сна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329326542"/>
                  </a:ext>
                </a:extLst>
              </a:tr>
              <a:tr h="394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15.00-15.30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Пробуждение и подъём, водные процедуры «Мы проснулись!»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Закаливающие мероприятия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3149335426"/>
                  </a:ext>
                </a:extLst>
              </a:tr>
              <a:tr h="260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15.30-16.00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Полдник «Приятного аппетита»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Обучение культуре приёма пищи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2762990510"/>
                  </a:ext>
                </a:extLst>
              </a:tr>
              <a:tr h="3945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16.00-16.30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Образовательная деятельность «Играя, обучаюсь»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Игровые ситуации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3466995138"/>
                  </a:ext>
                </a:extLst>
              </a:tr>
              <a:tr h="260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16.30- 19.12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Уход детей домой «До свидания»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Работа с родителями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1733991089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7B7248A-B5F9-4893-A08D-83A79BB0A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623890"/>
              </p:ext>
            </p:extLst>
          </p:nvPr>
        </p:nvGraphicFramePr>
        <p:xfrm>
          <a:off x="4434051" y="1124745"/>
          <a:ext cx="3852723" cy="5141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4706">
                  <a:extLst>
                    <a:ext uri="{9D8B030D-6E8A-4147-A177-3AD203B41FA5}">
                      <a16:colId xmlns:a16="http://schemas.microsoft.com/office/drawing/2014/main" val="2569123753"/>
                    </a:ext>
                  </a:extLst>
                </a:gridCol>
                <a:gridCol w="1549191">
                  <a:extLst>
                    <a:ext uri="{9D8B030D-6E8A-4147-A177-3AD203B41FA5}">
                      <a16:colId xmlns:a16="http://schemas.microsoft.com/office/drawing/2014/main" val="2924368198"/>
                    </a:ext>
                  </a:extLst>
                </a:gridCol>
                <a:gridCol w="1548826">
                  <a:extLst>
                    <a:ext uri="{9D8B030D-6E8A-4147-A177-3AD203B41FA5}">
                      <a16:colId xmlns:a16="http://schemas.microsoft.com/office/drawing/2014/main" val="2272696269"/>
                    </a:ext>
                  </a:extLst>
                </a:gridCol>
              </a:tblGrid>
              <a:tr h="466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Время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Режимные моменты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Содержания образовательной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работы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40813085"/>
                  </a:ext>
                </a:extLst>
              </a:tr>
              <a:tr h="31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07.00-08.20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Приём детей «Мы рады видеть вас!»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Индивидуальная работа с детьми. Беседы с родителями.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4256973362"/>
                  </a:ext>
                </a:extLst>
              </a:tr>
              <a:tr h="31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08.20-09.15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Подготовка к завтраку, завтрак «Моем чисто, чисто».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Воспитание культурно-гигиенических навыков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322364451"/>
                  </a:ext>
                </a:extLst>
              </a:tr>
              <a:tr h="466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09.15-09.45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В садике своём, весело живём!</a:t>
                      </a:r>
                      <a:endParaRPr lang="ru-RU" dirty="0"/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Игровая деятельность детей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3547594525"/>
                  </a:ext>
                </a:extLst>
              </a:tr>
              <a:tr h="223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09.45.-10.00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Второй завтрак.</a:t>
                      </a:r>
                      <a:endParaRPr lang="ru-RU" dirty="0"/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Обучение культуре приёма пищи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3502215667"/>
                  </a:ext>
                </a:extLst>
              </a:tr>
              <a:tr h="31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10.00-10.20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Подготовка к прогулке «Я умею одеваться»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Обучение навыкам самообслуживания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3672601427"/>
                  </a:ext>
                </a:extLst>
              </a:tr>
              <a:tr h="481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10.20-11.10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Прогулка «Гуляй, да присматривайся»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Наблюдение, беседы, двигательная активность, индивидуальная работа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4098369449"/>
                  </a:ext>
                </a:extLst>
              </a:tr>
              <a:tr h="645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11.10-11.30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Возвращение с прогулки, водные процедуры «Умывайся не ленись, чистым за обед садись»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Воспитание культурно –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гигиенических навыков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2523997318"/>
                  </a:ext>
                </a:extLst>
              </a:tr>
              <a:tr h="223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11.30-12.00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Обед «Приятного аппетита»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Обучение культуре приёма пищи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2763517948"/>
                  </a:ext>
                </a:extLst>
              </a:tr>
              <a:tr h="481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12.00-15.00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Подготовка ко сну. Дневной сон «Закрываем глазки, нам приснится сказка»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Создания благоприятной обстановки для сна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1945374531"/>
                  </a:ext>
                </a:extLst>
              </a:tr>
              <a:tr h="33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15.00-15.30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Пробуждение и подъём, водные процедуры «Мы проснулись!»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Закаливающие мероприятия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3616592776"/>
                  </a:ext>
                </a:extLst>
              </a:tr>
              <a:tr h="223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15.30-16.00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Полдник «Приятного аппетита»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Обучение культуре приёма пищи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2872914214"/>
                  </a:ext>
                </a:extLst>
              </a:tr>
              <a:tr h="31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16.00-16.30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Образовательная деятельность «Играя, обучаюсь»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Игровые ситуации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3554358572"/>
                  </a:ext>
                </a:extLst>
              </a:tr>
              <a:tr h="31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16.30- 19.12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Уход детей домой «До свидания»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Работа с родителями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91" marR="47791" marT="0" marB="0" anchor="ctr"/>
                </a:tc>
                <a:extLst>
                  <a:ext uri="{0D108BD9-81ED-4DB2-BD59-A6C34878D82A}">
                    <a16:rowId xmlns:a16="http://schemas.microsoft.com/office/drawing/2014/main" val="53470734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6F9AF26-7220-42A4-A922-BDB103D394B5}"/>
              </a:ext>
            </a:extLst>
          </p:cNvPr>
          <p:cNvSpPr txBox="1"/>
          <p:nvPr/>
        </p:nvSpPr>
        <p:spPr>
          <a:xfrm>
            <a:off x="857224" y="0"/>
            <a:ext cx="29946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 дня  </a:t>
            </a: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холодный период год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группе раннего возраста от 1 до 2 лет</a:t>
            </a:r>
            <a:endParaRPr lang="ru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2268B-072F-4EE4-9372-DE6BE2CC3990}"/>
              </a:ext>
            </a:extLst>
          </p:cNvPr>
          <p:cNvSpPr txBox="1"/>
          <p:nvPr/>
        </p:nvSpPr>
        <p:spPr>
          <a:xfrm>
            <a:off x="5393726" y="369827"/>
            <a:ext cx="2893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 дня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тёплый период года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группе раннего возраста от 1 до 2 лет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4" name="Рисунок 13" descr="C:\Documents and Settings\User\Рабочий стол\snezhinki6.jpg">
            <a:extLst>
              <a:ext uri="{FF2B5EF4-FFF2-40B4-BE49-F238E27FC236}">
                <a16:creationId xmlns:a16="http://schemas.microsoft.com/office/drawing/2014/main" id="{1E6B5BA5-FA3E-4130-900E-1B91200B7B2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0394"/>
            <a:ext cx="720080" cy="785818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User\Рабочий стол\image006-136.jpg">
            <a:extLst>
              <a:ext uri="{FF2B5EF4-FFF2-40B4-BE49-F238E27FC236}">
                <a16:creationId xmlns:a16="http://schemas.microsoft.com/office/drawing/2014/main" id="{D4295305-17B9-469F-87C3-021D8E2349F7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6774" y="140478"/>
            <a:ext cx="887054" cy="965651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image2.jpeg" descr="https://i.mycdn.me/image?t=3&amp;bid=590266299898&amp;id=590266299898&amp;plc=WEB&amp;tkn=*bdNDPi0IlZWrZ-PiFoTsekejx9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85784" y="0"/>
            <a:ext cx="9207666" cy="6897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WINDOWS\Temp\Rar$DIa0.733\IMG-20220803-WA013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143248"/>
            <a:ext cx="4073965" cy="2807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WINDOWS\Temp\Rar$DIa0.473\IMG-20220803-WA01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571480"/>
            <a:ext cx="407196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982E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WINDOWS\Temp\Rar$DIa0.119\IMG-20220803-WA01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7166"/>
            <a:ext cx="3854453" cy="2569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572000" y="3357562"/>
            <a:ext cx="478631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           </a:t>
            </a:r>
          </a:p>
          <a:p>
            <a:endParaRPr lang="ru-RU" dirty="0"/>
          </a:p>
          <a:p>
            <a:r>
              <a:rPr lang="ru-RU" dirty="0"/>
              <a:t>                 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Детский сад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Детский сад.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Это домик для ребят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Это домик для души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Здесь играют малыши.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 descr="https://i.mycdn.me/image?t=3&amp;bid=590266299898&amp;id=590266299898&amp;plc=WEB&amp;tkn=*bdNDPi0IlZWrZ-PiFoTsekejx9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401541"/>
            <a:ext cx="9132902" cy="72595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Рисунок 2" descr="C:\WINDOWS\Temp\Rar$DIa0.826\IMG-20220803-WA014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386118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982E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WINDOWS\Temp\Rar$DIa0.315\IMG-20220803-WA014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14290"/>
            <a:ext cx="3845284" cy="2670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982E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                                                                                   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3786191"/>
            <a:ext cx="35004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детском садике игрушек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Много разных у ребят-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Кукол, кубиков, зверушек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Для мальчишек и девчат.</a:t>
            </a:r>
          </a:p>
        </p:txBody>
      </p:sp>
      <p:pic>
        <p:nvPicPr>
          <p:cNvPr id="8" name="Рисунок 7" descr="C:\Documents and Settings\User\Рабочий стол\фото паспорт\IMG-20220803-WA01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143248"/>
            <a:ext cx="385765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 descr="https://i.mycdn.me/image?t=3&amp;bid=590266299898&amp;id=590266299898&amp;plc=WEB&amp;tkn=*bdNDPi0IlZWrZ-PiFoTsekejx9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85784" y="-214338"/>
            <a:ext cx="9715568" cy="7715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14282" y="500042"/>
            <a:ext cx="321471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Arial" pitchFamily="34" charset="0"/>
                <a:ea typeface="Times New Roman" pitchFamily="18" charset="0"/>
              </a:rPr>
              <a:t>   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Руки с мылом надо мыть,</a:t>
            </a:r>
            <a:endParaRPr kumimoji="0" lang="ru-RU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Чтоб здоровенькими быть.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7950" y="714356"/>
            <a:ext cx="25003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Чтоб микробам жизнь не дать,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Руки в рот не надо брать!</a:t>
            </a:r>
          </a:p>
          <a:p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Documents and Settings\User\Рабочий стол\IMG_20220815_1118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643182"/>
            <a:ext cx="2689224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C:\Documents and Settings\User\Рабочий стол\IMG_20220815_1118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785926"/>
            <a:ext cx="2786082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 descr="Вырубной плакат с изображением Мойдодыра из сказки Чуковского украсит групп..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928670"/>
            <a:ext cx="2286000" cy="3333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3143240" y="4572008"/>
            <a:ext cx="30718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Надо, надо умываться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 утрам и вечерам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 нечистым трубочистам Стыд и Срам,стыд и срам!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 descr="https://i.mycdn.me/image?t=3&amp;bid=590266299898&amp;id=590266299898&amp;plc=WEB&amp;tkn=*bdNDPi0IlZWrZ-PiFoTsekejx9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7" y="3976"/>
            <a:ext cx="9140853" cy="6854024"/>
          </a:xfrm>
          <a:prstGeom prst="rect">
            <a:avLst/>
          </a:prstGeom>
          <a:ln>
            <a:noFill/>
          </a:ln>
        </p:spPr>
      </p:pic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1214414" y="285728"/>
            <a:ext cx="6001823" cy="4786346"/>
            <a:chOff x="2869" y="196"/>
            <a:chExt cx="11363" cy="7425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69" y="2363"/>
              <a:ext cx="6244" cy="5258"/>
            </a:xfrm>
            <a:prstGeom prst="rect">
              <a:avLst/>
            </a:prstGeom>
            <a:noFill/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10" y="196"/>
              <a:ext cx="5622" cy="4950"/>
            </a:xfrm>
            <a:prstGeom prst="rect">
              <a:avLst/>
            </a:prstGeom>
            <a:noFill/>
          </p:spPr>
        </p:pic>
      </p:grp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0"/>
            <a:ext cx="391325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Arial" pitchFamily="34" charset="0"/>
                <a:ea typeface="Times New Roman" pitchFamily="18" charset="0"/>
              </a:rPr>
              <a:t>                          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«С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енсорного развития»</a:t>
            </a:r>
            <a:r>
              <a:rPr kumimoji="0" 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Documents and Settings\User\Рабочий стол\фото паспорт\IMG-20220803-WA01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071810"/>
            <a:ext cx="2857520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1343</Words>
  <Application>Microsoft Office PowerPoint</Application>
  <PresentationFormat>Экран (4:3)</PresentationFormat>
  <Paragraphs>267</Paragraphs>
  <Slides>16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it</cp:lastModifiedBy>
  <cp:revision>73</cp:revision>
  <dcterms:modified xsi:type="dcterms:W3CDTF">2024-08-22T19:02:30Z</dcterms:modified>
</cp:coreProperties>
</file>